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7"/>
  </p:notesMasterIdLst>
  <p:sldIdLst>
    <p:sldId id="256" r:id="rId2"/>
    <p:sldId id="282" r:id="rId3"/>
    <p:sldId id="460" r:id="rId4"/>
    <p:sldId id="461" r:id="rId5"/>
    <p:sldId id="464" r:id="rId6"/>
    <p:sldId id="462" r:id="rId7"/>
    <p:sldId id="463" r:id="rId8"/>
    <p:sldId id="465" r:id="rId9"/>
    <p:sldId id="466" r:id="rId10"/>
    <p:sldId id="467" r:id="rId11"/>
    <p:sldId id="278" r:id="rId12"/>
    <p:sldId id="273" r:id="rId13"/>
    <p:sldId id="274" r:id="rId14"/>
    <p:sldId id="275" r:id="rId15"/>
    <p:sldId id="276"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736" autoAdjust="0"/>
    <p:restoredTop sz="94660"/>
  </p:normalViewPr>
  <p:slideViewPr>
    <p:cSldViewPr>
      <p:cViewPr varScale="1">
        <p:scale>
          <a:sx n="72" d="100"/>
          <a:sy n="72" d="100"/>
        </p:scale>
        <p:origin x="-108" y="-420"/>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2020-09-23</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smtClean="0"/>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ne 112</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Linear algebra for nanotechnology engineering</a:t>
            </a:r>
            <a:endParaRPr lang="en-US" sz="2000" i="1" dirty="0">
              <a:solidFill>
                <a:schemeClr val="bg1"/>
              </a:solidFill>
              <a:latin typeface="Georgia" panose="02040502050405020303" pitchFamily="18" charset="0"/>
              <a:cs typeface="Arial" pitchFamily="34" charset="0"/>
            </a:endParaRP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smtClean="0">
                <a:solidFill>
                  <a:schemeClr val="bg1"/>
                </a:solidFill>
                <a:latin typeface="Georgia" panose="02040502050405020303" pitchFamily="18" charset="0"/>
                <a:ea typeface="ＭＳ Ｐゴシック" charset="-128"/>
                <a:cs typeface="Arial" pitchFamily="34" charset="0"/>
              </a:rPr>
              <a:t>Douglas </a:t>
            </a:r>
            <a:r>
              <a:rPr lang="en-US" sz="1600" b="0" kern="0" dirty="0">
                <a:solidFill>
                  <a:schemeClr val="bg1"/>
                </a:solidFill>
                <a:latin typeface="Georgia" panose="02040502050405020303" pitchFamily="18" charset="0"/>
                <a:ea typeface="ＭＳ Ｐゴシック" charset="-128"/>
                <a:cs typeface="Arial" pitchFamily="34" charset="0"/>
              </a:rPr>
              <a:t>Wilhelm Harder, </a:t>
            </a:r>
            <a:r>
              <a:rPr lang="en-US" sz="1600" b="0" kern="0" dirty="0" smtClean="0">
                <a:solidFill>
                  <a:schemeClr val="bg1"/>
                </a:solidFill>
                <a:latin typeface="Georgia" panose="02040502050405020303" pitchFamily="18" charset="0"/>
                <a:ea typeface="ＭＳ Ｐゴシック" charset="-128"/>
                <a:cs typeface="Arial" pitchFamily="34" charset="0"/>
              </a:rPr>
              <a:t>LEL, </a:t>
            </a:r>
            <a:r>
              <a:rPr lang="en-US" sz="1600" b="0" kern="0" dirty="0" err="1" smtClean="0">
                <a:solidFill>
                  <a:schemeClr val="bg1"/>
                </a:solidFill>
                <a:latin typeface="Georgia" panose="02040502050405020303" pitchFamily="18" charset="0"/>
                <a:ea typeface="ＭＳ Ｐゴシック" charset="-128"/>
                <a:cs typeface="Arial" pitchFamily="34" charset="0"/>
              </a:rPr>
              <a:t>M.Math</a:t>
            </a:r>
            <a:r>
              <a:rPr lang="en-US" sz="1600" b="0" kern="0" dirty="0" smtClean="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smtClean="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Linear combinations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Footer Placeholder 4"/>
          <p:cNvSpPr>
            <a:spLocks noGrp="1"/>
          </p:cNvSpPr>
          <p:nvPr>
            <p:ph type="ftr" sz="quarter" idx="11"/>
          </p:nvPr>
        </p:nvSpPr>
        <p:spPr/>
        <p:txBody>
          <a:bodyPr/>
          <a:lstStyle/>
          <a:p>
            <a:r>
              <a:rPr lang="en-CA" smtClean="0"/>
              <a:t>Linear combinations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CA" smtClean="0"/>
              <a:t>Linear combinations</a:t>
            </a:r>
            <a:endParaRPr lang="en-CA"/>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r>
              <a:rPr lang="en-CA" smtClean="0"/>
              <a:t>Linear combinations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6" name="Footer Placeholder 5"/>
          <p:cNvSpPr>
            <a:spLocks noGrp="1"/>
          </p:cNvSpPr>
          <p:nvPr>
            <p:ph type="ftr" sz="quarter" idx="11"/>
          </p:nvPr>
        </p:nvSpPr>
        <p:spPr/>
        <p:txBody>
          <a:bodyPr/>
          <a:lstStyle/>
          <a:p>
            <a:r>
              <a:rPr lang="en-CA" smtClean="0"/>
              <a:t>Linear combinations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8" name="Footer Placeholder 7"/>
          <p:cNvSpPr>
            <a:spLocks noGrp="1"/>
          </p:cNvSpPr>
          <p:nvPr>
            <p:ph type="ftr" sz="quarter" idx="11"/>
          </p:nvPr>
        </p:nvSpPr>
        <p:spPr/>
        <p:txBody>
          <a:bodyPr/>
          <a:lstStyle/>
          <a:p>
            <a:r>
              <a:rPr lang="en-CA" smtClean="0"/>
              <a:t>Linear combinations</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CA" smtClean="0"/>
              <a:t>Linear combinations</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Linear combinations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r>
              <a:rPr lang="en-CA" smtClean="0"/>
              <a:t>Linear combinations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5" name="Footer Placeholder 4"/>
          <p:cNvSpPr>
            <a:spLocks noGrp="1"/>
          </p:cNvSpPr>
          <p:nvPr>
            <p:ph type="ftr" sz="quarter" idx="3"/>
          </p:nvPr>
        </p:nvSpPr>
        <p:spPr>
          <a:xfrm>
            <a:off x="3505200" y="76200"/>
            <a:ext cx="480060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CA" smtClean="0"/>
              <a:t>Linear combinations</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3.wav"/><Relationship Id="rId7" Type="http://schemas.openxmlformats.org/officeDocument/2006/relationships/image" Target="../media/image10.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wav"/></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4.wav"/><Relationship Id="rId7" Type="http://schemas.openxmlformats.org/officeDocument/2006/relationships/image" Target="../media/image11.wmf"/><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4.wav"/></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9.wav"/><Relationship Id="rId7" Type="http://schemas.openxmlformats.org/officeDocument/2006/relationships/image" Target="../media/image13.wmf"/><Relationship Id="rId2" Type="http://schemas.openxmlformats.org/officeDocument/2006/relationships/tags" Target="../tags/tag7.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8.png"/><Relationship Id="rId4" Type="http://schemas.openxmlformats.org/officeDocument/2006/relationships/audio" Target="../media/media9.wav"/><Relationship Id="rId9" Type="http://schemas.openxmlformats.org/officeDocument/2006/relationships/image" Target="../media/image14.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2.3.4 Linear combinations of vectors</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744"/>
    </mc:Choice>
    <mc:Fallback>
      <p:transition spd="slow" advTm="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Weighted averages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Now, given </a:t>
            </a:r>
            <a:r>
              <a:rPr lang="en-US" i="1" dirty="0" smtClean="0">
                <a:latin typeface="Times New Roman" panose="02020603050405020304" pitchFamily="18" charset="0"/>
              </a:rPr>
              <a:t>m</a:t>
            </a:r>
            <a:r>
              <a:rPr lang="en-US" dirty="0" smtClean="0"/>
              <a:t> vectors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m</a:t>
            </a:r>
            <a:r>
              <a:rPr lang="en-US" dirty="0" smtClean="0"/>
              <a:t> all in a vector space,</a:t>
            </a:r>
          </a:p>
          <a:p>
            <a:pPr marL="0" indent="0">
              <a:buNone/>
            </a:pPr>
            <a:endParaRPr lang="en-US" sz="800" dirty="0" smtClean="0"/>
          </a:p>
          <a:p>
            <a:pPr marL="0" indent="0">
              <a:buNone/>
            </a:pPr>
            <a:r>
              <a:rPr lang="en-US" dirty="0"/>
              <a:t>	</a:t>
            </a:r>
            <a:r>
              <a:rPr lang="en-US" dirty="0" smtClean="0"/>
              <a:t>if </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dirty="0" smtClean="0">
                <a:latin typeface="Times New Roman" panose="02020603050405020304" pitchFamily="18" charset="0"/>
              </a:rPr>
              <a:t> + ⋯ + </a:t>
            </a:r>
            <a:r>
              <a:rPr lang="en-US" i="1" dirty="0" smtClean="0">
                <a:latin typeface="Symbol" panose="05050102010706020507" pitchFamily="18" charset="2"/>
              </a:rPr>
              <a:t>a</a:t>
            </a:r>
            <a:r>
              <a:rPr lang="en-US" i="1" baseline="-25000" dirty="0" smtClean="0">
                <a:latin typeface="Times New Roman" panose="02020603050405020304" pitchFamily="18" charset="0"/>
              </a:rPr>
              <a:t>m</a:t>
            </a:r>
            <a:r>
              <a:rPr lang="en-US" i="1" dirty="0" smtClean="0">
                <a:latin typeface="Times New Roman" panose="02020603050405020304" pitchFamily="18" charset="0"/>
              </a:rPr>
              <a:t> </a:t>
            </a:r>
            <a:r>
              <a:rPr lang="en-US" dirty="0" smtClean="0">
                <a:latin typeface="Times New Roman" panose="02020603050405020304" pitchFamily="18" charset="0"/>
              </a:rPr>
              <a:t>=</a:t>
            </a:r>
            <a:r>
              <a:rPr lang="en-US" i="1" dirty="0" smtClean="0">
                <a:latin typeface="Times New Roman" panose="02020603050405020304" pitchFamily="18" charset="0"/>
              </a:rPr>
              <a:t> </a:t>
            </a:r>
            <a:r>
              <a:rPr lang="en-US" dirty="0" smtClean="0">
                <a:latin typeface="Times New Roman" panose="02020603050405020304" pitchFamily="18" charset="0"/>
              </a:rPr>
              <a:t>1</a:t>
            </a:r>
            <a:r>
              <a:rPr lang="en-US" i="1" dirty="0" smtClean="0">
                <a:latin typeface="Times New Roman" panose="02020603050405020304" pitchFamily="18" charset="0"/>
              </a:rPr>
              <a:t>, </a:t>
            </a:r>
            <a:r>
              <a:rPr lang="en-US" dirty="0" smtClean="0"/>
              <a:t>then</a:t>
            </a:r>
          </a:p>
          <a:p>
            <a:pPr marL="0" indent="0" algn="ctr">
              <a:buNone/>
            </a:pPr>
            <a:r>
              <a:rPr lang="en-US" sz="2200" i="1" dirty="0" smtClean="0">
                <a:latin typeface="Symbol" panose="05050102010706020507" pitchFamily="18" charset="2"/>
              </a:rPr>
              <a:t>a</a:t>
            </a:r>
            <a:r>
              <a:rPr lang="en-US" sz="2200" baseline="-25000" dirty="0" smtClean="0">
                <a:latin typeface="Times New Roman" panose="02020603050405020304" pitchFamily="18" charset="0"/>
              </a:rPr>
              <a:t>1</a:t>
            </a:r>
            <a:r>
              <a:rPr lang="en-US" sz="2200" dirty="0" smtClean="0"/>
              <a:t>v</a:t>
            </a:r>
            <a:r>
              <a:rPr lang="en-US" sz="2200" baseline="-25000" dirty="0" smtClean="0"/>
              <a:t>1</a:t>
            </a:r>
            <a:r>
              <a:rPr lang="en-US" sz="2200" dirty="0" smtClean="0">
                <a:latin typeface="Times New Roman" panose="02020603050405020304" pitchFamily="18" charset="0"/>
              </a:rPr>
              <a:t> </a:t>
            </a:r>
            <a:r>
              <a:rPr lang="en-US" sz="2200" dirty="0">
                <a:latin typeface="Times New Roman" panose="02020603050405020304" pitchFamily="18" charset="0"/>
              </a:rPr>
              <a:t>+  ⋯ + </a:t>
            </a:r>
            <a:r>
              <a:rPr lang="en-US" sz="2200" i="1" dirty="0">
                <a:latin typeface="Symbol" panose="05050102010706020507" pitchFamily="18" charset="2"/>
              </a:rPr>
              <a:t>a</a:t>
            </a:r>
            <a:r>
              <a:rPr lang="en-US" sz="2200" i="1" baseline="-25000" dirty="0">
                <a:latin typeface="Times New Roman" panose="02020603050405020304" pitchFamily="18" charset="0"/>
              </a:rPr>
              <a:t>m </a:t>
            </a:r>
            <a:r>
              <a:rPr lang="en-US" sz="2200" b="1" dirty="0" err="1"/>
              <a:t>v</a:t>
            </a:r>
            <a:r>
              <a:rPr lang="en-US" sz="2200" i="1" baseline="-25000" dirty="0" err="1"/>
              <a:t>m</a:t>
            </a:r>
            <a:endParaRPr lang="en-US" sz="2200" dirty="0"/>
          </a:p>
          <a:p>
            <a:pPr marL="0" indent="0">
              <a:buNone/>
            </a:pPr>
            <a:r>
              <a:rPr lang="en-US" dirty="0" smtClean="0"/>
              <a:t>	is a </a:t>
            </a:r>
            <a:r>
              <a:rPr lang="en-US" i="1" dirty="0" smtClean="0"/>
              <a:t>weighted</a:t>
            </a:r>
            <a:r>
              <a:rPr lang="en-US" dirty="0" smtClean="0"/>
              <a:t> average of the </a:t>
            </a:r>
            <a:r>
              <a:rPr lang="en-US" i="1" dirty="0" smtClean="0"/>
              <a:t>m</a:t>
            </a:r>
            <a:r>
              <a:rPr lang="en-US" dirty="0" smtClean="0"/>
              <a:t> vectors </a:t>
            </a:r>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10</a:t>
            </a:fld>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22974644"/>
      </p:ext>
    </p:extLst>
  </p:cSld>
  <p:clrMapOvr>
    <a:masterClrMapping/>
  </p:clrMapOvr>
  <mc:AlternateContent xmlns:mc="http://schemas.openxmlformats.org/markup-compatibility/2006">
    <mc:Choice xmlns:p14="http://schemas.microsoft.com/office/powerpoint/2010/main" Requires="p14">
      <p:transition spd="slow" p14:dur="2000" advTm="25011"/>
    </mc:Choice>
    <mc:Fallback>
      <p:transition spd="slow" advTm="25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Following this </a:t>
            </a:r>
            <a:r>
              <a:rPr lang="en-US" dirty="0"/>
              <a:t>topic</a:t>
            </a:r>
            <a:r>
              <a:rPr lang="en-US" dirty="0" smtClean="0"/>
              <a:t>, you now</a:t>
            </a:r>
          </a:p>
          <a:p>
            <a:pPr lvl="1"/>
            <a:r>
              <a:rPr lang="en-US" dirty="0" smtClean="0"/>
              <a:t>Have a deeper understanding of linear combinations</a:t>
            </a:r>
          </a:p>
          <a:p>
            <a:pPr lvl="1"/>
            <a:r>
              <a:rPr lang="en-US" dirty="0" smtClean="0"/>
              <a:t>Are aware of some questions we will ask in this course</a:t>
            </a:r>
            <a:endParaRPr lang="en-US" dirty="0" smtClean="0"/>
          </a:p>
          <a:p>
            <a:pPr lvl="1"/>
            <a:r>
              <a:rPr lang="en-US" dirty="0" smtClean="0"/>
              <a:t>Understand the ideas of averages and weighted averages of vectors</a:t>
            </a:r>
            <a:endParaRPr lang="en-US" dirty="0"/>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11</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4136003"/>
      </p:ext>
    </p:extLst>
  </p:cSld>
  <p:clrMapOvr>
    <a:masterClrMapping/>
  </p:clrMapOvr>
  <mc:AlternateContent xmlns:mc="http://schemas.openxmlformats.org/markup-compatibility/2006">
    <mc:Choice xmlns:p14="http://schemas.microsoft.com/office/powerpoint/2010/main" Requires="p14">
      <p:transition spd="slow" p14:dur="2000" advTm="22800"/>
    </mc:Choice>
    <mc:Fallback>
      <p:transition spd="slow" advTm="228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a:xfrm>
            <a:off x="457200" y="1600200"/>
            <a:ext cx="8534400" cy="4525963"/>
          </a:xfrm>
        </p:spPr>
        <p:txBody>
          <a:bodyPr>
            <a:normAutofit/>
          </a:bodyPr>
          <a:lstStyle/>
          <a:p>
            <a:pPr marL="0" indent="0">
              <a:buNone/>
            </a:pPr>
            <a:r>
              <a:rPr lang="en-CA" dirty="0"/>
              <a:t>[</a:t>
            </a:r>
            <a:r>
              <a:rPr lang="en-CA" dirty="0" smtClean="0"/>
              <a:t>1]	</a:t>
            </a:r>
            <a:r>
              <a:rPr lang="en-CA" dirty="0"/>
              <a:t> https://en.wikipedia.org/wiki/Linear_combination</a:t>
            </a:r>
            <a:endParaRPr lang="en-CA" dirty="0" smtClean="0"/>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12</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mc:Choice xmlns:p14="http://schemas.microsoft.com/office/powerpoint/2010/main" Requires="p14">
      <p:transition spd="slow" p14:dur="2000" advTm="2940"/>
    </mc:Choice>
    <mc:Fallback>
      <p:transition spd="slow" advTm="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endParaRPr lang="en-CA" sz="1800" dirty="0"/>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mc:Choice xmlns:p14="http://schemas.microsoft.com/office/powerpoint/2010/main" Requires="p14">
      <p:transition spd="slow" p14:dur="2000" advTm="1500"/>
    </mc:Choice>
    <mc:Fallback>
      <p:transition spd="slow" advTm="1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smtClean="0"/>
              <a:t>These slides were prepared using the Cambria typeface. Mathematical equations use </a:t>
            </a:r>
            <a:r>
              <a:rPr lang="en-CA" sz="1800" dirty="0" smtClean="0">
                <a:latin typeface="Times New Roman" panose="02020603050405020304" pitchFamily="18" charset="0"/>
              </a:rPr>
              <a:t>Times New Roman</a:t>
            </a:r>
            <a:r>
              <a:rPr lang="en-CA" sz="1800" dirty="0" smtClean="0"/>
              <a:t>, and source code is presented using </a:t>
            </a:r>
            <a:r>
              <a:rPr lang="en-CA" sz="1800" dirty="0" smtClean="0">
                <a:latin typeface="Consolas" panose="020B0609020204030204" pitchFamily="49" charset="0"/>
                <a:cs typeface="Consolas" panose="020B0609020204030204" pitchFamily="49" charset="0"/>
              </a:rPr>
              <a:t>Consolas</a:t>
            </a:r>
            <a:r>
              <a:rPr lang="en-CA" sz="1800" dirty="0" smtClean="0"/>
              <a:t>.</a:t>
            </a:r>
          </a:p>
          <a:p>
            <a:pPr marL="0" indent="0">
              <a:buNone/>
            </a:pPr>
            <a:endParaRPr lang="en-CA" sz="1800" dirty="0" smtClean="0"/>
          </a:p>
          <a:p>
            <a:pPr marL="0" indent="0">
              <a:buNone/>
            </a:pPr>
            <a:r>
              <a:rPr lang="en-CA" sz="1800" dirty="0" smtClean="0"/>
              <a:t>The </a:t>
            </a:r>
            <a:r>
              <a:rPr lang="en-CA" sz="1800" dirty="0"/>
              <a:t>photographs of </a:t>
            </a:r>
            <a:r>
              <a:rPr lang="en-CA" sz="1800" dirty="0" smtClean="0"/>
              <a:t>flowers and a monarch butter appearing </a:t>
            </a:r>
            <a:r>
              <a:rPr lang="en-CA" sz="1800" dirty="0"/>
              <a:t>on the title slide and accenting the top of each other slide were taken at the Royal Botanical Gardens </a:t>
            </a:r>
            <a:r>
              <a:rPr lang="en-CA" sz="1800" dirty="0" smtClean="0"/>
              <a:t>in October of 2017 by </a:t>
            </a:r>
            <a:r>
              <a:rPr lang="en-CA" sz="1800" dirty="0"/>
              <a:t>Douglas Wilhelm Harder. Please see</a:t>
            </a:r>
          </a:p>
          <a:p>
            <a:pPr marL="0" indent="0" algn="ctr">
              <a:buNone/>
            </a:pPr>
            <a:r>
              <a:rPr lang="en-CA" sz="1800" dirty="0"/>
              <a:t>https://www.rbg.ca/</a:t>
            </a:r>
          </a:p>
          <a:p>
            <a:pPr marL="0" indent="0">
              <a:buNone/>
            </a:pPr>
            <a:r>
              <a:rPr lang="en-CA" sz="1800" dirty="0" smtClean="0"/>
              <a:t>for </a:t>
            </a:r>
            <a:r>
              <a:rPr lang="en-CA" sz="1800"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CA" smtClean="0"/>
              <a:t>Linear combinations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14</a:t>
            </a:fld>
            <a:endParaRPr lang="en-CA"/>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mc:Choice xmlns:p14="http://schemas.microsoft.com/office/powerpoint/2010/main" Requires="p14">
      <p:transition spd="slow" p14:dur="2000" advTm="1476"/>
    </mc:Choice>
    <mc:Fallback>
      <p:transition spd="slow" advTm="1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smtClean="0"/>
              <a:t>ne</a:t>
            </a:r>
            <a:r>
              <a:rPr lang="en-CA" smtClean="0"/>
              <a:t> 112 </a:t>
            </a:r>
            <a:r>
              <a:rPr lang="en-CA" i="1" dirty="0" smtClean="0"/>
              <a:t>Linear algebra for nanotechnology engineering</a:t>
            </a:r>
            <a:r>
              <a:rPr lang="en-CA" dirty="0" smtClean="0"/>
              <a:t> 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mc:Choice xmlns:p14="http://schemas.microsoft.com/office/powerpoint/2010/main" Requires="p14">
      <p:transition spd="slow" p14:dur="2000" advTm="2659"/>
    </mc:Choice>
    <mc:Fallback>
      <p:transition spd="slow" advTm="2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smtClean="0"/>
              <a:t>In this topic, we will</a:t>
            </a:r>
          </a:p>
          <a:p>
            <a:pPr lvl="1"/>
            <a:r>
              <a:rPr lang="en-US" dirty="0" smtClean="0"/>
              <a:t>Define linear combinations of vectors</a:t>
            </a:r>
            <a:endParaRPr lang="en-US" dirty="0" smtClean="0"/>
          </a:p>
          <a:p>
            <a:pPr lvl="1"/>
            <a:r>
              <a:rPr lang="en-US" dirty="0" smtClean="0"/>
              <a:t>Look at questions that may be asked about such combinations</a:t>
            </a:r>
            <a:endParaRPr lang="en-US" dirty="0" smtClean="0"/>
          </a:p>
          <a:p>
            <a:pPr lvl="1"/>
            <a:r>
              <a:rPr lang="en-US" dirty="0" smtClean="0"/>
              <a:t>Describe some special cases as averages and weighted averages</a:t>
            </a:r>
            <a:endParaRPr lang="en-US" i="1" baseline="30000"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21814"/>
    </mc:Choice>
    <mc:Fallback>
      <p:transition spd="slow" advTm="218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combinations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Given </a:t>
            </a:r>
            <a:r>
              <a:rPr lang="en-US" dirty="0" smtClean="0"/>
              <a:t>a vector space over a field </a:t>
            </a:r>
            <a:r>
              <a:rPr lang="en-US" b="1" dirty="0" smtClean="0"/>
              <a:t>F</a:t>
            </a:r>
            <a:r>
              <a:rPr lang="en-US" dirty="0" smtClean="0"/>
              <a:t>,</a:t>
            </a:r>
          </a:p>
          <a:p>
            <a:pPr marL="0" indent="0">
              <a:buNone/>
            </a:pPr>
            <a:r>
              <a:rPr lang="en-US" dirty="0"/>
              <a:t>	</a:t>
            </a:r>
            <a:r>
              <a:rPr lang="en-US" dirty="0" smtClean="0"/>
              <a:t>given </a:t>
            </a:r>
            <a:r>
              <a:rPr lang="en-US" i="1" dirty="0" smtClean="0">
                <a:latin typeface="Times New Roman" panose="02020603050405020304" pitchFamily="18" charset="0"/>
              </a:rPr>
              <a:t>m</a:t>
            </a:r>
            <a:r>
              <a:rPr lang="en-US" dirty="0" smtClean="0"/>
              <a:t> vectors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m</a:t>
            </a:r>
            <a:r>
              <a:rPr lang="en-US" dirty="0" smtClean="0">
                <a:latin typeface="Times New Roman" panose="02020603050405020304" pitchFamily="18" charset="0"/>
              </a:rPr>
              <a:t> </a:t>
            </a:r>
            <a:r>
              <a:rPr lang="en-US" dirty="0" smtClean="0"/>
              <a:t>all in that vector space, and</a:t>
            </a:r>
          </a:p>
          <a:p>
            <a:pPr marL="0" indent="0">
              <a:buNone/>
            </a:pPr>
            <a:r>
              <a:rPr lang="en-US" dirty="0"/>
              <a:t> </a:t>
            </a:r>
            <a:r>
              <a:rPr lang="en-US" dirty="0" smtClean="0"/>
              <a:t>                         </a:t>
            </a:r>
            <a:r>
              <a:rPr lang="en-US" i="1" dirty="0" smtClean="0">
                <a:latin typeface="Times New Roman" panose="02020603050405020304" pitchFamily="18" charset="0"/>
              </a:rPr>
              <a:t>m</a:t>
            </a:r>
            <a:r>
              <a:rPr lang="en-US" dirty="0" smtClean="0"/>
              <a:t> scalars </a:t>
            </a:r>
            <a:r>
              <a:rPr lang="en-US" i="1" dirty="0">
                <a:latin typeface="Symbol" panose="05050102010706020507" pitchFamily="18" charset="2"/>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smtClean="0">
                <a:latin typeface="Symbol" panose="05050102010706020507" pitchFamily="18" charset="2"/>
              </a:rPr>
              <a:t>a</a:t>
            </a:r>
            <a:r>
              <a:rPr lang="en-US" i="1" baseline="-25000" dirty="0" smtClean="0">
                <a:latin typeface="Times New Roman" panose="02020603050405020304" pitchFamily="18" charset="0"/>
              </a:rPr>
              <a:t>m</a:t>
            </a:r>
            <a:r>
              <a:rPr lang="en-US" dirty="0"/>
              <a:t> all in </a:t>
            </a:r>
            <a:r>
              <a:rPr lang="en-US" b="1" dirty="0">
                <a:latin typeface="Times New Roman" panose="02020603050405020304" pitchFamily="18" charset="0"/>
              </a:rPr>
              <a:t>F</a:t>
            </a:r>
            <a:endParaRPr lang="en-US" dirty="0" smtClean="0"/>
          </a:p>
          <a:p>
            <a:pPr marL="457200" lvl="1" indent="0">
              <a:buNone/>
            </a:pPr>
            <a:r>
              <a:rPr lang="en-US" sz="2200" dirty="0" smtClean="0"/>
              <a:t>we will call</a:t>
            </a:r>
          </a:p>
          <a:p>
            <a:pPr marL="457200" lvl="1" indent="0" algn="ctr">
              <a:buNone/>
            </a:pPr>
            <a:r>
              <a:rPr lang="en-US" sz="2200" i="1" dirty="0" smtClean="0">
                <a:latin typeface="Symbol" panose="05050102010706020507" pitchFamily="18" charset="2"/>
              </a:rPr>
              <a:t>a</a:t>
            </a:r>
            <a:r>
              <a:rPr lang="en-US" sz="2200" baseline="-25000" dirty="0" smtClean="0">
                <a:latin typeface="Times New Roman" panose="02020603050405020304" pitchFamily="18" charset="0"/>
              </a:rPr>
              <a:t>1</a:t>
            </a:r>
            <a:r>
              <a:rPr lang="en-US" sz="2200" b="1" dirty="0" smtClean="0">
                <a:latin typeface="Times New Roman" panose="02020603050405020304" pitchFamily="18" charset="0"/>
              </a:rPr>
              <a:t>v</a:t>
            </a:r>
            <a:r>
              <a:rPr lang="en-US" sz="2200" baseline="-25000" dirty="0" smtClean="0">
                <a:latin typeface="Times New Roman" panose="02020603050405020304" pitchFamily="18" charset="0"/>
              </a:rPr>
              <a:t>1</a:t>
            </a:r>
            <a:r>
              <a:rPr lang="en-US" sz="2200" dirty="0" smtClean="0">
                <a:latin typeface="Times New Roman" panose="02020603050405020304" pitchFamily="18" charset="0"/>
              </a:rPr>
              <a:t> +  ⋯ + </a:t>
            </a:r>
            <a:r>
              <a:rPr lang="en-US" sz="2200" i="1" dirty="0">
                <a:latin typeface="Symbol" panose="05050102010706020507" pitchFamily="18" charset="2"/>
              </a:rPr>
              <a:t>a</a:t>
            </a:r>
            <a:r>
              <a:rPr lang="en-US" sz="2200" i="1" baseline="-25000" dirty="0">
                <a:latin typeface="Times New Roman" panose="02020603050405020304" pitchFamily="18" charset="0"/>
              </a:rPr>
              <a:t>m </a:t>
            </a:r>
            <a:r>
              <a:rPr lang="en-US" sz="2200" b="1" dirty="0" err="1">
                <a:latin typeface="Times New Roman" panose="02020603050405020304" pitchFamily="18" charset="0"/>
              </a:rPr>
              <a:t>v</a:t>
            </a:r>
            <a:r>
              <a:rPr lang="en-US" sz="2200" i="1" baseline="-25000" dirty="0" err="1">
                <a:latin typeface="Times New Roman" panose="02020603050405020304" pitchFamily="18" charset="0"/>
              </a:rPr>
              <a:t>m</a:t>
            </a:r>
            <a:endParaRPr lang="en-US" sz="2200" dirty="0">
              <a:latin typeface="Times New Roman" panose="02020603050405020304" pitchFamily="18" charset="0"/>
            </a:endParaRPr>
          </a:p>
          <a:p>
            <a:pPr marL="457200" lvl="1" indent="0">
              <a:buNone/>
            </a:pPr>
            <a:r>
              <a:rPr lang="en-US" sz="2200" dirty="0" smtClean="0"/>
              <a:t>a </a:t>
            </a:r>
            <a:r>
              <a:rPr lang="en-US" sz="2200" i="1" dirty="0" smtClean="0"/>
              <a:t>linear combination </a:t>
            </a:r>
            <a:r>
              <a:rPr lang="en-US" sz="2200" dirty="0" smtClean="0"/>
              <a:t>of these </a:t>
            </a:r>
            <a:r>
              <a:rPr lang="en-US" sz="2200" i="1" dirty="0" smtClean="0"/>
              <a:t>m</a:t>
            </a:r>
            <a:r>
              <a:rPr lang="en-US" sz="2200" dirty="0" smtClean="0"/>
              <a:t> vectors and corresponding scalars</a:t>
            </a:r>
          </a:p>
          <a:p>
            <a:r>
              <a:rPr lang="en-US" sz="2300" dirty="0" smtClean="0"/>
              <a:t>We may also write this as</a:t>
            </a:r>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9" name="Object 8"/>
          <p:cNvGraphicFramePr>
            <a:graphicFrameLocks noChangeAspect="1"/>
          </p:cNvGraphicFramePr>
          <p:nvPr>
            <p:extLst>
              <p:ext uri="{D42A27DB-BD31-4B8C-83A1-F6EECF244321}">
                <p14:modId xmlns:p14="http://schemas.microsoft.com/office/powerpoint/2010/main" val="517499978"/>
              </p:ext>
            </p:extLst>
          </p:nvPr>
        </p:nvGraphicFramePr>
        <p:xfrm>
          <a:off x="4286964" y="4534376"/>
          <a:ext cx="1047036" cy="827723"/>
        </p:xfrm>
        <a:graphic>
          <a:graphicData uri="http://schemas.openxmlformats.org/presentationml/2006/ole">
            <mc:AlternateContent xmlns:mc="http://schemas.openxmlformats.org/markup-compatibility/2006">
              <mc:Choice xmlns:v="urn:schemas-microsoft-com:vml" Requires="v">
                <p:oleObj spid="_x0000_s147476" name="Equation" r:id="rId6" imgW="838080" imgH="685800" progId="Equation.DSMT4">
                  <p:embed/>
                </p:oleObj>
              </mc:Choice>
              <mc:Fallback>
                <p:oleObj name="Equation" r:id="rId6" imgW="838080" imgH="685800" progId="Equation.DSMT4">
                  <p:embed/>
                  <p:pic>
                    <p:nvPicPr>
                      <p:cNvPr id="0" name="Object 5"/>
                      <p:cNvPicPr>
                        <a:picLocks noChangeAspect="1" noChangeArrowheads="1"/>
                      </p:cNvPicPr>
                      <p:nvPr/>
                    </p:nvPicPr>
                    <p:blipFill>
                      <a:blip r:embed="rId7"/>
                      <a:srcRect/>
                      <a:stretch>
                        <a:fillRect/>
                      </a:stretch>
                    </p:blipFill>
                    <p:spPr bwMode="auto">
                      <a:xfrm>
                        <a:off x="4286964" y="4534376"/>
                        <a:ext cx="1047036" cy="827723"/>
                      </a:xfrm>
                      <a:prstGeom prst="rect">
                        <a:avLst/>
                      </a:prstGeom>
                      <a:noFill/>
                      <a:ln>
                        <a:noFill/>
                      </a:ln>
                    </p:spPr>
                  </p:pic>
                </p:oleObj>
              </mc:Fallback>
            </mc:AlternateContent>
          </a:graphicData>
        </a:graphic>
      </p:graphicFrame>
      <p:pic>
        <p:nvPicPr>
          <p:cNvPr id="11" name="Audio 10">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2923553"/>
      </p:ext>
    </p:extLst>
  </p:cSld>
  <p:clrMapOvr>
    <a:masterClrMapping/>
  </p:clrMapOvr>
  <mc:AlternateContent xmlns:mc="http://schemas.openxmlformats.org/markup-compatibility/2006">
    <mc:Choice xmlns:p14="http://schemas.microsoft.com/office/powerpoint/2010/main" Requires="p14">
      <p:transition spd="slow" p14:dur="2000" advTm="51997"/>
    </mc:Choice>
    <mc:Fallback>
      <p:transition spd="slow" advTm="519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Vector spaces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For example, this is a linear combination of five vectors in </a:t>
            </a:r>
            <a:r>
              <a:rPr lang="en-US" b="1" dirty="0" smtClean="0">
                <a:latin typeface="Times New Roman" panose="02020603050405020304" pitchFamily="18" charset="0"/>
              </a:rPr>
              <a:t>R</a:t>
            </a:r>
            <a:r>
              <a:rPr lang="en-US" baseline="30000" dirty="0" smtClean="0">
                <a:latin typeface="Times New Roman" panose="02020603050405020304" pitchFamily="18" charset="0"/>
              </a:rPr>
              <a:t>4</a:t>
            </a:r>
            <a:endParaRPr lang="en-US" dirty="0" smtClean="0">
              <a:latin typeface="Times New Roman" panose="02020603050405020304" pitchFamily="18" charset="0"/>
            </a:endParaRPr>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3923031796"/>
              </p:ext>
            </p:extLst>
          </p:nvPr>
        </p:nvGraphicFramePr>
        <p:xfrm>
          <a:off x="76200" y="2209800"/>
          <a:ext cx="8993188" cy="1644650"/>
        </p:xfrm>
        <a:graphic>
          <a:graphicData uri="http://schemas.openxmlformats.org/presentationml/2006/ole">
            <mc:AlternateContent xmlns:mc="http://schemas.openxmlformats.org/markup-compatibility/2006">
              <mc:Choice xmlns:v="urn:schemas-microsoft-com:vml" Requires="v">
                <p:oleObj spid="_x0000_s164872" name="Equation" r:id="rId6" imgW="6680160" imgH="1498320" progId="Equation.DSMT4">
                  <p:embed/>
                </p:oleObj>
              </mc:Choice>
              <mc:Fallback>
                <p:oleObj name="Equation" r:id="rId6" imgW="6680160" imgH="1498320" progId="Equation.DSMT4">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2209800"/>
                        <a:ext cx="8993188"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8" name="Audio 7">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100758211"/>
      </p:ext>
    </p:extLst>
  </p:cSld>
  <p:clrMapOvr>
    <a:masterClrMapping/>
  </p:clrMapOvr>
  <mc:AlternateContent xmlns:mc="http://schemas.openxmlformats.org/markup-compatibility/2006">
    <mc:Choice xmlns:p14="http://schemas.microsoft.com/office/powerpoint/2010/main" Requires="p14">
      <p:transition spd="slow" p14:dur="2000" advTm="17237"/>
    </mc:Choice>
    <mc:Fallback>
      <p:transition spd="slow" advTm="172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Linear combinations are finite</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A linear combination must be made up of finitely many vectors:</a:t>
            </a:r>
          </a:p>
          <a:p>
            <a:pPr marL="0" indent="0">
              <a:buNone/>
            </a:pPr>
            <a:r>
              <a:rPr lang="en-US" dirty="0"/>
              <a:t>	</a:t>
            </a:r>
            <a:r>
              <a:rPr lang="en-US" dirty="0" smtClean="0"/>
              <a:t>we cannot take a linear combination of infinitely many 	vectors, as the sum may simply not exist</a:t>
            </a:r>
          </a:p>
          <a:p>
            <a:endParaRPr lang="en-US" sz="2200" dirty="0"/>
          </a:p>
          <a:p>
            <a:r>
              <a:rPr lang="en-US" dirty="0"/>
              <a:t>In general, </a:t>
            </a:r>
            <a:r>
              <a:rPr lang="en-US" dirty="0" smtClean="0"/>
              <a:t>none of the vectors in a linear combination will be</a:t>
            </a:r>
            <a:br>
              <a:rPr lang="en-US" dirty="0" smtClean="0"/>
            </a:br>
            <a:r>
              <a:rPr lang="en-US" dirty="0" smtClean="0"/>
              <a:t>the zero vector, for if</a:t>
            </a:r>
          </a:p>
          <a:p>
            <a:pPr marL="457200" lvl="1" indent="0" algn="ctr">
              <a:buNone/>
            </a:pPr>
            <a:r>
              <a:rPr lang="en-US" sz="2200" i="1" dirty="0">
                <a:latin typeface="Symbol" panose="05050102010706020507" pitchFamily="18" charset="2"/>
              </a:rPr>
              <a:t>a</a:t>
            </a:r>
            <a:r>
              <a:rPr lang="en-US" sz="2200" baseline="-25000" dirty="0">
                <a:latin typeface="Times New Roman" panose="02020603050405020304" pitchFamily="18" charset="0"/>
              </a:rPr>
              <a:t>1</a:t>
            </a:r>
            <a:r>
              <a:rPr lang="en-US" sz="2200" b="1" dirty="0"/>
              <a:t>v</a:t>
            </a:r>
            <a:r>
              <a:rPr lang="en-US" sz="2200" baseline="-25000" dirty="0"/>
              <a:t>1</a:t>
            </a:r>
            <a:r>
              <a:rPr lang="en-US" sz="2200" dirty="0">
                <a:latin typeface="Times New Roman" panose="02020603050405020304" pitchFamily="18" charset="0"/>
              </a:rPr>
              <a:t> +  ⋯ + </a:t>
            </a:r>
            <a:r>
              <a:rPr lang="en-US" sz="2200" i="1" dirty="0">
                <a:latin typeface="Symbol" panose="05050102010706020507" pitchFamily="18" charset="2"/>
              </a:rPr>
              <a:t>a</a:t>
            </a:r>
            <a:r>
              <a:rPr lang="en-US" sz="2200" i="1" baseline="-25000" dirty="0">
                <a:latin typeface="Times New Roman" panose="02020603050405020304" pitchFamily="18" charset="0"/>
              </a:rPr>
              <a:t>m </a:t>
            </a:r>
            <a:r>
              <a:rPr lang="en-US" sz="2200" b="1" dirty="0" err="1" smtClean="0">
                <a:latin typeface="Times New Roman" panose="02020603050405020304" pitchFamily="18" charset="0"/>
              </a:rPr>
              <a:t>v</a:t>
            </a:r>
            <a:r>
              <a:rPr lang="en-US" sz="2200" i="1" baseline="-25000" dirty="0" err="1" smtClean="0">
                <a:latin typeface="Times New Roman" panose="02020603050405020304" pitchFamily="18" charset="0"/>
              </a:rPr>
              <a:t>m</a:t>
            </a:r>
            <a:r>
              <a:rPr lang="en-US" sz="2200" i="1" dirty="0" smtClean="0">
                <a:latin typeface="Times New Roman" panose="02020603050405020304" pitchFamily="18" charset="0"/>
              </a:rPr>
              <a:t> </a:t>
            </a:r>
            <a:r>
              <a:rPr lang="en-US" sz="2200" dirty="0" smtClean="0">
                <a:latin typeface="Times New Roman" panose="02020603050405020304" pitchFamily="18" charset="0"/>
              </a:rPr>
              <a:t>= </a:t>
            </a:r>
            <a:r>
              <a:rPr lang="en-US" sz="2200" b="1" dirty="0" smtClean="0">
                <a:latin typeface="Times New Roman" panose="02020603050405020304" pitchFamily="18" charset="0"/>
              </a:rPr>
              <a:t>u</a:t>
            </a:r>
            <a:endParaRPr lang="en-US" sz="2200" dirty="0">
              <a:latin typeface="Times New Roman" panose="02020603050405020304" pitchFamily="18" charset="0"/>
            </a:endParaRPr>
          </a:p>
          <a:p>
            <a:pPr marL="0" indent="0">
              <a:buNone/>
            </a:pPr>
            <a:r>
              <a:rPr lang="en-US" dirty="0" smtClean="0"/>
              <a:t>      then </a:t>
            </a:r>
            <a:endParaRPr lang="en-US" dirty="0"/>
          </a:p>
          <a:p>
            <a:pPr marL="457200" lvl="1" indent="0" algn="ctr">
              <a:buNone/>
            </a:pPr>
            <a:r>
              <a:rPr lang="en-US" sz="2200" i="1" dirty="0">
                <a:solidFill>
                  <a:prstClr val="white"/>
                </a:solidFill>
                <a:latin typeface="Symbol" panose="05050102010706020507" pitchFamily="18" charset="2"/>
              </a:rPr>
              <a:t>a</a:t>
            </a:r>
            <a:r>
              <a:rPr lang="en-US" sz="2200" baseline="-25000" dirty="0">
                <a:solidFill>
                  <a:prstClr val="white"/>
                </a:solidFill>
                <a:latin typeface="Times New Roman" panose="02020603050405020304" pitchFamily="18" charset="0"/>
              </a:rPr>
              <a:t>1</a:t>
            </a:r>
            <a:r>
              <a:rPr lang="en-US" sz="2200" b="1" dirty="0">
                <a:solidFill>
                  <a:prstClr val="white"/>
                </a:solidFill>
              </a:rPr>
              <a:t>v</a:t>
            </a:r>
            <a:r>
              <a:rPr lang="en-US" sz="2200" baseline="-25000" dirty="0">
                <a:solidFill>
                  <a:prstClr val="white"/>
                </a:solidFill>
              </a:rPr>
              <a:t>1</a:t>
            </a:r>
            <a:r>
              <a:rPr lang="en-US" sz="2200" dirty="0">
                <a:solidFill>
                  <a:prstClr val="white"/>
                </a:solidFill>
                <a:latin typeface="Times New Roman" panose="02020603050405020304" pitchFamily="18" charset="0"/>
              </a:rPr>
              <a:t> +  ⋯ + </a:t>
            </a:r>
            <a:r>
              <a:rPr lang="en-US" sz="2200" i="1" dirty="0">
                <a:solidFill>
                  <a:prstClr val="white"/>
                </a:solidFill>
                <a:latin typeface="Symbol" panose="05050102010706020507" pitchFamily="18" charset="2"/>
              </a:rPr>
              <a:t>a</a:t>
            </a:r>
            <a:r>
              <a:rPr lang="en-US" sz="2200" i="1" baseline="-25000" dirty="0">
                <a:solidFill>
                  <a:prstClr val="white"/>
                </a:solidFill>
                <a:latin typeface="Times New Roman" panose="02020603050405020304" pitchFamily="18" charset="0"/>
              </a:rPr>
              <a:t>m </a:t>
            </a:r>
            <a:r>
              <a:rPr lang="en-US" sz="2200" b="1" dirty="0" err="1">
                <a:solidFill>
                  <a:prstClr val="white"/>
                </a:solidFill>
                <a:latin typeface="Times New Roman" panose="02020603050405020304" pitchFamily="18" charset="0"/>
              </a:rPr>
              <a:t>v</a:t>
            </a:r>
            <a:r>
              <a:rPr lang="en-US" sz="2200" i="1" baseline="-25000" dirty="0" err="1">
                <a:solidFill>
                  <a:prstClr val="white"/>
                </a:solidFill>
                <a:latin typeface="Times New Roman" panose="02020603050405020304" pitchFamily="18" charset="0"/>
              </a:rPr>
              <a:t>m</a:t>
            </a:r>
            <a:r>
              <a:rPr lang="en-US" sz="2200" i="1" dirty="0">
                <a:solidFill>
                  <a:prstClr val="white"/>
                </a:solidFill>
                <a:latin typeface="Times New Roman" panose="02020603050405020304" pitchFamily="18" charset="0"/>
              </a:rPr>
              <a:t> </a:t>
            </a:r>
            <a:r>
              <a:rPr lang="en-US" sz="2200" dirty="0" smtClean="0">
                <a:solidFill>
                  <a:prstClr val="white"/>
                </a:solidFill>
                <a:latin typeface="Times New Roman" panose="02020603050405020304" pitchFamily="18" charset="0"/>
              </a:rPr>
              <a:t>+ </a:t>
            </a:r>
            <a:r>
              <a:rPr lang="en-US" sz="2200" i="1" dirty="0" smtClean="0">
                <a:solidFill>
                  <a:prstClr val="white"/>
                </a:solidFill>
                <a:latin typeface="Symbol" panose="05050102010706020507" pitchFamily="18" charset="2"/>
              </a:rPr>
              <a:t>b </a:t>
            </a:r>
            <a:r>
              <a:rPr lang="en-US" sz="2200" b="1" dirty="0" smtClean="0">
                <a:solidFill>
                  <a:prstClr val="white"/>
                </a:solidFill>
                <a:latin typeface="Times New Roman" panose="02020603050405020304" pitchFamily="18" charset="0"/>
              </a:rPr>
              <a:t>0</a:t>
            </a:r>
            <a:r>
              <a:rPr lang="en-US" sz="2200" dirty="0" smtClean="0">
                <a:solidFill>
                  <a:prstClr val="white"/>
                </a:solidFill>
                <a:latin typeface="Times New Roman" panose="02020603050405020304" pitchFamily="18" charset="0"/>
              </a:rPr>
              <a:t> = </a:t>
            </a:r>
            <a:r>
              <a:rPr lang="en-US" sz="2200" b="1" dirty="0">
                <a:solidFill>
                  <a:prstClr val="white"/>
                </a:solidFill>
                <a:latin typeface="Times New Roman" panose="02020603050405020304" pitchFamily="18" charset="0"/>
              </a:rPr>
              <a:t>u</a:t>
            </a:r>
            <a:endParaRPr lang="en-US" sz="2200" dirty="0">
              <a:solidFill>
                <a:prstClr val="white"/>
              </a:solidFill>
              <a:latin typeface="Times New Roman" panose="02020603050405020304" pitchFamily="18" charset="0"/>
            </a:endParaRPr>
          </a:p>
          <a:p>
            <a:pPr marL="0" indent="0">
              <a:buNone/>
            </a:pPr>
            <a:r>
              <a:rPr lang="en-US" sz="2200" dirty="0" smtClean="0"/>
              <a:t>       for all possible scalar values of </a:t>
            </a:r>
            <a:r>
              <a:rPr lang="en-US" i="1" dirty="0" smtClean="0">
                <a:solidFill>
                  <a:prstClr val="white"/>
                </a:solidFill>
                <a:latin typeface="Symbol" panose="05050102010706020507" pitchFamily="18" charset="2"/>
              </a:rPr>
              <a:t>b</a:t>
            </a:r>
            <a:endParaRPr lang="en-US" sz="2200" dirty="0"/>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5</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544624435"/>
      </p:ext>
    </p:extLst>
  </p:cSld>
  <p:clrMapOvr>
    <a:masterClrMapping/>
  </p:clrMapOvr>
  <mc:AlternateContent xmlns:mc="http://schemas.openxmlformats.org/markup-compatibility/2006">
    <mc:Choice xmlns:p14="http://schemas.microsoft.com/office/powerpoint/2010/main" Requires="p14">
      <p:transition spd="slow" p14:dur="2000" advTm="93248"/>
    </mc:Choice>
    <mc:Fallback>
      <p:transition spd="slow" advTm="9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Finding linear combinations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One of the most significant questions we will ask in this course</a:t>
            </a:r>
            <a:br>
              <a:rPr lang="en-US" dirty="0" smtClean="0"/>
            </a:br>
            <a:r>
              <a:rPr lang="en-US" dirty="0" smtClean="0"/>
              <a:t>is given a target vector </a:t>
            </a:r>
            <a:r>
              <a:rPr lang="en-US" b="1" dirty="0" smtClean="0"/>
              <a:t>u</a:t>
            </a:r>
            <a:r>
              <a:rPr lang="en-US" dirty="0" smtClean="0"/>
              <a:t> in a particular vector space, and</a:t>
            </a:r>
            <a:br>
              <a:rPr lang="en-US" dirty="0" smtClean="0"/>
            </a:br>
            <a:r>
              <a:rPr lang="en-US" dirty="0" smtClean="0"/>
              <a:t>given </a:t>
            </a:r>
            <a:r>
              <a:rPr lang="en-US" i="1" dirty="0" smtClean="0">
                <a:latin typeface="Times New Roman" panose="02020603050405020304" pitchFamily="18" charset="0"/>
              </a:rPr>
              <a:t>m</a:t>
            </a:r>
            <a:r>
              <a:rPr lang="en-US" dirty="0" smtClean="0"/>
              <a:t> vectors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m</a:t>
            </a:r>
            <a:r>
              <a:rPr lang="en-US" dirty="0" smtClean="0"/>
              <a:t> all in that vector space,</a:t>
            </a:r>
          </a:p>
          <a:p>
            <a:pPr marL="0" indent="0">
              <a:buNone/>
            </a:pPr>
            <a:r>
              <a:rPr lang="en-US" dirty="0"/>
              <a:t>	</a:t>
            </a:r>
            <a:r>
              <a:rPr lang="en-US" dirty="0" smtClean="0"/>
              <a:t>do there exist </a:t>
            </a:r>
            <a:r>
              <a:rPr lang="en-US" i="1" dirty="0" smtClean="0">
                <a:latin typeface="Times New Roman" panose="02020603050405020304" pitchFamily="18" charset="0"/>
              </a:rPr>
              <a:t>m</a:t>
            </a:r>
            <a:r>
              <a:rPr lang="en-US" dirty="0" smtClean="0"/>
              <a:t> scalars </a:t>
            </a:r>
            <a:r>
              <a:rPr lang="en-US" i="1" dirty="0">
                <a:latin typeface="Symbol" panose="05050102010706020507" pitchFamily="18" charset="2"/>
              </a:rPr>
              <a:t>a</a:t>
            </a:r>
            <a:r>
              <a:rPr lang="en-US" baseline="-25000" dirty="0">
                <a:latin typeface="Times New Roman" panose="02020603050405020304" pitchFamily="18" charset="0"/>
              </a:rPr>
              <a:t>1</a:t>
            </a:r>
            <a:r>
              <a:rPr lang="en-US" dirty="0">
                <a:latin typeface="Times New Roman" panose="02020603050405020304" pitchFamily="18" charset="0"/>
              </a:rPr>
              <a:t>, …, </a:t>
            </a:r>
            <a:r>
              <a:rPr lang="en-US" i="1" dirty="0" smtClean="0">
                <a:latin typeface="Symbol" panose="05050102010706020507" pitchFamily="18" charset="2"/>
              </a:rPr>
              <a:t>a</a:t>
            </a:r>
            <a:r>
              <a:rPr lang="en-US" i="1" baseline="-25000" dirty="0" smtClean="0">
                <a:latin typeface="Times New Roman" panose="02020603050405020304" pitchFamily="18" charset="0"/>
              </a:rPr>
              <a:t>m</a:t>
            </a:r>
            <a:r>
              <a:rPr lang="en-US" dirty="0"/>
              <a:t> all in </a:t>
            </a:r>
            <a:r>
              <a:rPr lang="en-US" b="1" dirty="0" smtClean="0">
                <a:latin typeface="Times New Roman" panose="02020603050405020304" pitchFamily="18" charset="0"/>
              </a:rPr>
              <a:t>F</a:t>
            </a:r>
            <a:r>
              <a:rPr lang="en-US" dirty="0"/>
              <a:t> </a:t>
            </a:r>
            <a:r>
              <a:rPr lang="en-US" sz="2200" dirty="0" smtClean="0"/>
              <a:t>such that</a:t>
            </a:r>
          </a:p>
          <a:p>
            <a:pPr marL="457200" lvl="1" indent="0" algn="ctr">
              <a:buNone/>
            </a:pPr>
            <a:r>
              <a:rPr lang="en-US" sz="2200" b="1" dirty="0" smtClean="0">
                <a:latin typeface="Times New Roman" panose="02020603050405020304" pitchFamily="18" charset="0"/>
              </a:rPr>
              <a:t>u</a:t>
            </a:r>
            <a:r>
              <a:rPr lang="en-US" sz="2200" i="1" dirty="0" smtClean="0">
                <a:latin typeface="Times New Roman" panose="02020603050405020304" pitchFamily="18" charset="0"/>
              </a:rPr>
              <a:t> = </a:t>
            </a:r>
            <a:r>
              <a:rPr lang="en-US" sz="2200" i="1" dirty="0" smtClean="0">
                <a:latin typeface="Symbol" panose="05050102010706020507" pitchFamily="18" charset="2"/>
              </a:rPr>
              <a:t>a</a:t>
            </a:r>
            <a:r>
              <a:rPr lang="en-US" sz="2200" baseline="-25000" dirty="0" smtClean="0">
                <a:latin typeface="Times New Roman" panose="02020603050405020304" pitchFamily="18" charset="0"/>
              </a:rPr>
              <a:t>1</a:t>
            </a:r>
            <a:r>
              <a:rPr lang="en-US" sz="2200" b="1" dirty="0" smtClean="0"/>
              <a:t>v</a:t>
            </a:r>
            <a:r>
              <a:rPr lang="en-US" sz="2200" baseline="-25000" dirty="0" smtClean="0"/>
              <a:t>1</a:t>
            </a:r>
            <a:r>
              <a:rPr lang="en-US" sz="2200" dirty="0" smtClean="0">
                <a:latin typeface="Times New Roman" panose="02020603050405020304" pitchFamily="18" charset="0"/>
              </a:rPr>
              <a:t> </a:t>
            </a:r>
            <a:r>
              <a:rPr lang="en-US" sz="2200" dirty="0">
                <a:latin typeface="Times New Roman" panose="02020603050405020304" pitchFamily="18" charset="0"/>
              </a:rPr>
              <a:t>+  ⋯ + </a:t>
            </a:r>
            <a:r>
              <a:rPr lang="en-US" sz="2200" i="1" dirty="0">
                <a:latin typeface="Symbol" panose="05050102010706020507" pitchFamily="18" charset="2"/>
              </a:rPr>
              <a:t>a</a:t>
            </a:r>
            <a:r>
              <a:rPr lang="en-US" sz="2200" i="1" baseline="-25000" dirty="0">
                <a:latin typeface="Times New Roman" panose="02020603050405020304" pitchFamily="18" charset="0"/>
              </a:rPr>
              <a:t>m </a:t>
            </a:r>
            <a:r>
              <a:rPr lang="en-US" sz="2200" b="1" dirty="0" err="1" smtClean="0"/>
              <a:t>v</a:t>
            </a:r>
            <a:r>
              <a:rPr lang="en-US" sz="2200" i="1" baseline="-25000" dirty="0" err="1" smtClean="0"/>
              <a:t>m</a:t>
            </a:r>
            <a:r>
              <a:rPr lang="en-US" sz="2200" i="1" baseline="-25000" dirty="0" smtClean="0"/>
              <a:t> </a:t>
            </a:r>
            <a:r>
              <a:rPr lang="en-US" sz="2200" dirty="0" smtClean="0"/>
              <a:t>?</a:t>
            </a:r>
          </a:p>
          <a:p>
            <a:pPr marL="457200" lvl="1" indent="0" algn="ctr">
              <a:buNone/>
            </a:pPr>
            <a:endParaRPr lang="en-US" sz="2200" dirty="0"/>
          </a:p>
          <a:p>
            <a:r>
              <a:rPr lang="en-US" dirty="0" smtClean="0"/>
              <a:t>Using the terminology of linear combinations,</a:t>
            </a:r>
          </a:p>
          <a:p>
            <a:pPr marL="0" indent="0">
              <a:buNone/>
            </a:pPr>
            <a:r>
              <a:rPr lang="en-US" dirty="0"/>
              <a:t>	</a:t>
            </a:r>
            <a:r>
              <a:rPr lang="en-US" dirty="0" smtClean="0"/>
              <a:t>given a target vector </a:t>
            </a:r>
            <a:r>
              <a:rPr lang="en-US" b="1" dirty="0" smtClean="0">
                <a:latin typeface="Times New Roman" panose="02020603050405020304" pitchFamily="18" charset="0"/>
              </a:rPr>
              <a:t>u</a:t>
            </a:r>
            <a:r>
              <a:rPr lang="en-US" dirty="0"/>
              <a:t> </a:t>
            </a:r>
            <a:r>
              <a:rPr lang="en-US" dirty="0" smtClean="0"/>
              <a:t>and </a:t>
            </a:r>
            <a:r>
              <a:rPr lang="en-US" i="1" dirty="0" smtClean="0">
                <a:latin typeface="Times New Roman" panose="02020603050405020304" pitchFamily="18" charset="0"/>
              </a:rPr>
              <a:t>m</a:t>
            </a:r>
            <a:r>
              <a:rPr lang="en-US" dirty="0" smtClean="0"/>
              <a:t> </a:t>
            </a:r>
            <a:r>
              <a:rPr lang="en-US" dirty="0"/>
              <a:t>vectors </a:t>
            </a:r>
            <a:r>
              <a:rPr lang="en-US" b="1" dirty="0"/>
              <a:t>v</a:t>
            </a:r>
            <a:r>
              <a:rPr lang="en-US" baseline="-25000" dirty="0"/>
              <a:t>1</a:t>
            </a:r>
            <a:r>
              <a:rPr lang="en-US" dirty="0"/>
              <a:t>, …, </a:t>
            </a:r>
            <a:r>
              <a:rPr lang="en-US" b="1" dirty="0" err="1"/>
              <a:t>v</a:t>
            </a:r>
            <a:r>
              <a:rPr lang="en-US" i="1" baseline="-25000" dirty="0" err="1"/>
              <a:t>m</a:t>
            </a:r>
            <a:r>
              <a:rPr lang="en-US" dirty="0"/>
              <a:t> all </a:t>
            </a:r>
            <a:r>
              <a:rPr lang="en-US" dirty="0" smtClean="0"/>
              <a:t>in</a:t>
            </a:r>
            <a:br>
              <a:rPr lang="en-US" dirty="0" smtClean="0"/>
            </a:br>
            <a:r>
              <a:rPr lang="en-US" dirty="0" smtClean="0"/>
              <a:t>	the same vector space, is there a linear combination of</a:t>
            </a:r>
            <a:br>
              <a:rPr lang="en-US" dirty="0" smtClean="0"/>
            </a:br>
            <a:r>
              <a:rPr lang="en-US" dirty="0" smtClean="0"/>
              <a:t>	the vectors </a:t>
            </a:r>
            <a:r>
              <a:rPr lang="en-US" b="1" dirty="0">
                <a:latin typeface="Times New Roman" panose="02020603050405020304" pitchFamily="18" charset="0"/>
              </a:rPr>
              <a:t>v</a:t>
            </a:r>
            <a:r>
              <a:rPr lang="en-US" baseline="-25000" dirty="0">
                <a:latin typeface="Times New Roman" panose="02020603050405020304" pitchFamily="18" charset="0"/>
              </a:rPr>
              <a:t>1</a:t>
            </a:r>
            <a:r>
              <a:rPr lang="en-US" dirty="0">
                <a:latin typeface="Times New Roman" panose="02020603050405020304" pitchFamily="18" charset="0"/>
              </a:rPr>
              <a:t>, …, </a:t>
            </a:r>
            <a:r>
              <a:rPr lang="en-US" b="1" dirty="0" err="1">
                <a:latin typeface="Times New Roman" panose="02020603050405020304" pitchFamily="18" charset="0"/>
              </a:rPr>
              <a:t>v</a:t>
            </a:r>
            <a:r>
              <a:rPr lang="en-US" i="1" baseline="-25000" dirty="0" err="1">
                <a:latin typeface="Times New Roman" panose="02020603050405020304" pitchFamily="18" charset="0"/>
              </a:rPr>
              <a:t>m</a:t>
            </a:r>
            <a:r>
              <a:rPr lang="en-US" dirty="0">
                <a:latin typeface="Times New Roman" panose="02020603050405020304" pitchFamily="18" charset="0"/>
              </a:rPr>
              <a:t> </a:t>
            </a:r>
            <a:r>
              <a:rPr lang="en-US" dirty="0" smtClean="0"/>
              <a:t>that equals the target vector?</a:t>
            </a:r>
            <a:endParaRPr lang="en-US" sz="2200" dirty="0"/>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6</a:t>
            </a:fld>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611393751"/>
      </p:ext>
    </p:extLst>
  </p:cSld>
  <p:clrMapOvr>
    <a:masterClrMapping/>
  </p:clrMapOvr>
  <mc:AlternateContent xmlns:mc="http://schemas.openxmlformats.org/markup-compatibility/2006">
    <mc:Choice xmlns:p14="http://schemas.microsoft.com/office/powerpoint/2010/main" Requires="p14">
      <p:transition spd="slow" p14:dur="2000" advTm="68297"/>
    </mc:Choice>
    <mc:Fallback>
      <p:transition spd="slow" advTm="68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All possible linear combinations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Another question we may ask is</a:t>
            </a:r>
            <a:endParaRPr lang="en-US" dirty="0"/>
          </a:p>
          <a:p>
            <a:pPr marL="0" indent="0">
              <a:buNone/>
            </a:pPr>
            <a:r>
              <a:rPr lang="en-US" dirty="0" smtClean="0"/>
              <a:t>	given </a:t>
            </a:r>
            <a:r>
              <a:rPr lang="en-US" i="1" dirty="0" smtClean="0">
                <a:latin typeface="Times New Roman" panose="02020603050405020304" pitchFamily="18" charset="0"/>
              </a:rPr>
              <a:t>m</a:t>
            </a:r>
            <a:r>
              <a:rPr lang="en-US" dirty="0" smtClean="0"/>
              <a:t> vectors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m</a:t>
            </a:r>
            <a:r>
              <a:rPr lang="en-US" dirty="0" smtClean="0">
                <a:latin typeface="Times New Roman" panose="02020603050405020304" pitchFamily="18" charset="0"/>
              </a:rPr>
              <a:t> </a:t>
            </a:r>
            <a:r>
              <a:rPr lang="en-US" dirty="0" smtClean="0"/>
              <a:t>all in that vector space,</a:t>
            </a:r>
          </a:p>
          <a:p>
            <a:pPr marL="0" indent="0">
              <a:buNone/>
            </a:pPr>
            <a:r>
              <a:rPr lang="en-US" dirty="0"/>
              <a:t>	</a:t>
            </a:r>
            <a:r>
              <a:rPr lang="en-US" dirty="0" smtClean="0"/>
              <a:t>what are some of the properties of all possible linear 	combinations of these vectors?</a:t>
            </a:r>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7</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365108929"/>
      </p:ext>
    </p:extLst>
  </p:cSld>
  <p:clrMapOvr>
    <a:masterClrMapping/>
  </p:clrMapOvr>
  <mc:AlternateContent xmlns:mc="http://schemas.openxmlformats.org/markup-compatibility/2006">
    <mc:Choice xmlns:p14="http://schemas.microsoft.com/office/powerpoint/2010/main" Requires="p14">
      <p:transition spd="slow" p14:dur="2000" advTm="18863"/>
    </mc:Choice>
    <mc:Fallback>
      <p:transition spd="slow" advTm="18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single vector</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If </a:t>
            </a:r>
            <a:r>
              <a:rPr lang="en-US" i="1" dirty="0" smtClean="0">
                <a:latin typeface="Times New Roman" panose="02020603050405020304" pitchFamily="18" charset="0"/>
              </a:rPr>
              <a:t>m</a:t>
            </a:r>
            <a:r>
              <a:rPr lang="en-US" dirty="0" smtClean="0">
                <a:latin typeface="Times New Roman" panose="02020603050405020304" pitchFamily="18" charset="0"/>
              </a:rPr>
              <a:t> = 1</a:t>
            </a:r>
            <a:r>
              <a:rPr lang="en-US" dirty="0" smtClean="0"/>
              <a:t>, then we are considering </a:t>
            </a:r>
            <a:endParaRPr lang="en-US" dirty="0"/>
          </a:p>
          <a:p>
            <a:pPr marL="0" indent="0">
              <a:buNone/>
            </a:pPr>
            <a:r>
              <a:rPr lang="en-US" dirty="0" smtClean="0"/>
              <a:t>	</a:t>
            </a:r>
            <a:r>
              <a:rPr lang="en-US" i="1" dirty="0" smtClean="0"/>
              <a:t>linear combinations </a:t>
            </a:r>
            <a:r>
              <a:rPr lang="en-US" dirty="0" smtClean="0"/>
              <a:t>of a single vector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t>; that is,</a:t>
            </a:r>
          </a:p>
          <a:p>
            <a:pPr marL="0" indent="0">
              <a:buNone/>
            </a:pPr>
            <a:r>
              <a:rPr lang="en-US" dirty="0"/>
              <a:t>	</a:t>
            </a:r>
            <a:r>
              <a:rPr lang="en-US" dirty="0" smtClean="0"/>
              <a:t>we are simply considering possible scalar multiples</a:t>
            </a:r>
            <a:r>
              <a:rPr lang="en-US" dirty="0"/>
              <a:t> </a:t>
            </a:r>
            <a:r>
              <a:rPr lang="en-US" dirty="0" smtClean="0"/>
              <a:t>of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p>
          <a:p>
            <a:endParaRPr lang="en-US" dirty="0" smtClean="0"/>
          </a:p>
          <a:p>
            <a:r>
              <a:rPr lang="en-US" dirty="0" smtClean="0"/>
              <a:t>In this case,</a:t>
            </a:r>
          </a:p>
          <a:p>
            <a:pPr marL="457200" lvl="1" indent="0">
              <a:buNone/>
            </a:pPr>
            <a:r>
              <a:rPr lang="en-US" b="1" dirty="0">
                <a:latin typeface="Times New Roman" panose="02020603050405020304" pitchFamily="18" charset="0"/>
              </a:rPr>
              <a:t>	</a:t>
            </a:r>
            <a:r>
              <a:rPr lang="en-US" b="1" dirty="0" smtClean="0">
                <a:latin typeface="Times New Roman" panose="02020603050405020304" pitchFamily="18" charset="0"/>
              </a:rPr>
              <a:t>u</a:t>
            </a:r>
            <a:r>
              <a:rPr lang="en-US" i="1" dirty="0" smtClean="0">
                <a:latin typeface="Times New Roman" panose="02020603050405020304" pitchFamily="18" charset="0"/>
              </a:rPr>
              <a:t> </a:t>
            </a:r>
            <a:r>
              <a:rPr lang="en-US" i="1" dirty="0">
                <a:latin typeface="Times New Roman" panose="02020603050405020304" pitchFamily="18" charset="0"/>
              </a:rPr>
              <a:t>= </a:t>
            </a:r>
            <a:r>
              <a:rPr lang="en-US" i="1" dirty="0">
                <a:latin typeface="Symbol" panose="05050102010706020507" pitchFamily="18" charset="2"/>
              </a:rPr>
              <a:t>a</a:t>
            </a:r>
            <a:r>
              <a:rPr lang="en-US" baseline="-25000" dirty="0">
                <a:latin typeface="Times New Roman" panose="02020603050405020304" pitchFamily="18" charset="0"/>
              </a:rPr>
              <a:t>1</a:t>
            </a:r>
            <a:r>
              <a:rPr lang="en-US" b="1" dirty="0"/>
              <a:t>v</a:t>
            </a:r>
            <a:r>
              <a:rPr lang="en-US" baseline="-25000" dirty="0"/>
              <a:t>1</a:t>
            </a:r>
            <a:r>
              <a:rPr lang="en-US" dirty="0">
                <a:latin typeface="Times New Roman" panose="02020603050405020304" pitchFamily="18" charset="0"/>
              </a:rPr>
              <a:t> </a:t>
            </a:r>
            <a:r>
              <a:rPr lang="en-US" dirty="0" smtClean="0"/>
              <a:t>if and only if </a:t>
            </a:r>
            <a:r>
              <a:rPr lang="en-US" b="1" dirty="0" smtClean="0"/>
              <a:t>u</a:t>
            </a:r>
            <a:r>
              <a:rPr lang="en-US" dirty="0" smtClean="0"/>
              <a:t> is a scalar multiple of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endParaRPr lang="en-US" baseline="-25000" dirty="0">
              <a:latin typeface="Times New Roman" panose="02020603050405020304" pitchFamily="18" charset="0"/>
            </a:endParaRPr>
          </a:p>
          <a:p>
            <a:pPr marL="0" lvl="1" indent="0">
              <a:buNone/>
            </a:pPr>
            <a:r>
              <a:rPr lang="en-US" baseline="-25000" dirty="0" smtClean="0"/>
              <a:t>	</a:t>
            </a:r>
            <a:r>
              <a:rPr lang="en-US" dirty="0" smtClean="0"/>
              <a:t>All possible scalar multiples </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b="1" dirty="0" smtClean="0"/>
              <a:t>v</a:t>
            </a:r>
            <a:r>
              <a:rPr lang="en-US" baseline="-25000" dirty="0" smtClean="0"/>
              <a:t>1</a:t>
            </a:r>
            <a:r>
              <a:rPr lang="en-US" dirty="0" smtClean="0">
                <a:latin typeface="Times New Roman" panose="02020603050405020304" pitchFamily="18" charset="0"/>
              </a:rPr>
              <a:t> </a:t>
            </a:r>
            <a:r>
              <a:rPr lang="en-US" dirty="0" smtClean="0"/>
              <a:t>forms a line in the vector space</a:t>
            </a:r>
            <a:endParaRPr lang="en-US" baseline="-25000" dirty="0"/>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8</a:t>
            </a:fld>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11208401"/>
      </p:ext>
    </p:extLst>
  </p:cSld>
  <p:clrMapOvr>
    <a:masterClrMapping/>
  </p:clrMapOvr>
  <mc:AlternateContent xmlns:mc="http://schemas.openxmlformats.org/markup-compatibility/2006">
    <mc:Choice xmlns:p14="http://schemas.microsoft.com/office/powerpoint/2010/main" Requires="p14">
      <p:transition spd="slow" p14:dur="2000" advTm="69334"/>
    </mc:Choice>
    <mc:Fallback>
      <p:transition spd="slow" advTm="693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Averages</a:t>
            </a:r>
            <a:endParaRPr lang="en-CA" dirty="0"/>
          </a:p>
        </p:txBody>
      </p:sp>
      <p:sp>
        <p:nvSpPr>
          <p:cNvPr id="3" name="Content Placeholder 2"/>
          <p:cNvSpPr>
            <a:spLocks noGrp="1"/>
          </p:cNvSpPr>
          <p:nvPr>
            <p:ph idx="1"/>
          </p:nvPr>
        </p:nvSpPr>
        <p:spPr>
          <a:xfrm>
            <a:off x="457200" y="1600200"/>
            <a:ext cx="8534400" cy="4525963"/>
          </a:xfrm>
        </p:spPr>
        <p:txBody>
          <a:bodyPr/>
          <a:lstStyle/>
          <a:p>
            <a:r>
              <a:rPr lang="en-US" dirty="0" smtClean="0"/>
              <a:t>Now, given </a:t>
            </a:r>
            <a:r>
              <a:rPr lang="en-US" i="1" dirty="0" smtClean="0">
                <a:latin typeface="Times New Roman" panose="02020603050405020304" pitchFamily="18" charset="0"/>
              </a:rPr>
              <a:t>m</a:t>
            </a:r>
            <a:r>
              <a:rPr lang="en-US" dirty="0" smtClean="0"/>
              <a:t> vectors </a:t>
            </a:r>
            <a:r>
              <a:rPr lang="en-US" b="1" dirty="0" smtClean="0">
                <a:latin typeface="Times New Roman" panose="02020603050405020304" pitchFamily="18" charset="0"/>
              </a:rPr>
              <a:t>v</a:t>
            </a:r>
            <a:r>
              <a:rPr lang="en-US" baseline="-25000" dirty="0" smtClean="0">
                <a:latin typeface="Times New Roman" panose="02020603050405020304" pitchFamily="18" charset="0"/>
              </a:rPr>
              <a:t>1</a:t>
            </a:r>
            <a:r>
              <a:rPr lang="en-US" dirty="0" smtClean="0">
                <a:latin typeface="Times New Roman" panose="02020603050405020304" pitchFamily="18" charset="0"/>
              </a:rPr>
              <a:t>, …, </a:t>
            </a:r>
            <a:r>
              <a:rPr lang="en-US" b="1" dirty="0" err="1" smtClean="0">
                <a:latin typeface="Times New Roman" panose="02020603050405020304" pitchFamily="18" charset="0"/>
              </a:rPr>
              <a:t>v</a:t>
            </a:r>
            <a:r>
              <a:rPr lang="en-US" i="1" baseline="-25000" dirty="0" err="1" smtClean="0">
                <a:latin typeface="Times New Roman" panose="02020603050405020304" pitchFamily="18" charset="0"/>
              </a:rPr>
              <a:t>m</a:t>
            </a:r>
            <a:r>
              <a:rPr lang="en-US" dirty="0" smtClean="0"/>
              <a:t> all in a vector space,</a:t>
            </a:r>
          </a:p>
          <a:p>
            <a:pPr marL="0" indent="0">
              <a:buNone/>
            </a:pPr>
            <a:endParaRPr lang="en-US" sz="800" dirty="0" smtClean="0"/>
          </a:p>
          <a:p>
            <a:pPr marL="0" indent="0">
              <a:buNone/>
            </a:pPr>
            <a:r>
              <a:rPr lang="en-US" dirty="0"/>
              <a:t>	</a:t>
            </a:r>
            <a:r>
              <a:rPr lang="en-US" dirty="0" smtClean="0"/>
              <a:t>if </a:t>
            </a:r>
            <a:r>
              <a:rPr lang="en-US" i="1" dirty="0" smtClean="0">
                <a:latin typeface="Symbol" panose="05050102010706020507" pitchFamily="18" charset="2"/>
              </a:rPr>
              <a:t>a</a:t>
            </a:r>
            <a:r>
              <a:rPr lang="en-US" baseline="-25000" dirty="0" smtClean="0">
                <a:latin typeface="Times New Roman" panose="02020603050405020304" pitchFamily="18" charset="0"/>
              </a:rPr>
              <a:t>1</a:t>
            </a:r>
            <a:r>
              <a:rPr lang="en-US" dirty="0" smtClean="0">
                <a:latin typeface="Times New Roman" panose="02020603050405020304" pitchFamily="18" charset="0"/>
              </a:rPr>
              <a:t> = ⋯ = </a:t>
            </a:r>
            <a:r>
              <a:rPr lang="en-US" i="1" dirty="0" smtClean="0">
                <a:latin typeface="Symbol" panose="05050102010706020507" pitchFamily="18" charset="2"/>
              </a:rPr>
              <a:t>a</a:t>
            </a:r>
            <a:r>
              <a:rPr lang="en-US" i="1" baseline="-25000" dirty="0" smtClean="0">
                <a:latin typeface="Times New Roman" panose="02020603050405020304" pitchFamily="18" charset="0"/>
              </a:rPr>
              <a:t>m</a:t>
            </a:r>
            <a:r>
              <a:rPr lang="en-US" i="1" dirty="0" smtClean="0">
                <a:latin typeface="Times New Roman" panose="02020603050405020304" pitchFamily="18" charset="0"/>
              </a:rPr>
              <a:t> =      , </a:t>
            </a:r>
            <a:r>
              <a:rPr lang="en-US" dirty="0" smtClean="0"/>
              <a:t>then</a:t>
            </a:r>
          </a:p>
          <a:p>
            <a:pPr marL="0" indent="0">
              <a:buNone/>
            </a:pPr>
            <a:endParaRPr lang="en-US" dirty="0"/>
          </a:p>
          <a:p>
            <a:pPr marL="0" indent="0">
              <a:buNone/>
            </a:pPr>
            <a:endParaRPr lang="en-US" dirty="0" smtClean="0"/>
          </a:p>
          <a:p>
            <a:pPr marL="0" indent="0">
              <a:buNone/>
            </a:pPr>
            <a:r>
              <a:rPr lang="en-US" dirty="0"/>
              <a:t> </a:t>
            </a:r>
            <a:r>
              <a:rPr lang="en-US" dirty="0" smtClean="0"/>
              <a:t>    	is the average of the </a:t>
            </a:r>
            <a:r>
              <a:rPr lang="en-US" i="1" dirty="0" smtClean="0"/>
              <a:t>m</a:t>
            </a:r>
            <a:r>
              <a:rPr lang="en-US" dirty="0" smtClean="0"/>
              <a:t> vectors </a:t>
            </a:r>
          </a:p>
        </p:txBody>
      </p:sp>
      <p:sp>
        <p:nvSpPr>
          <p:cNvPr id="4" name="Footer Placeholder 3"/>
          <p:cNvSpPr>
            <a:spLocks noGrp="1"/>
          </p:cNvSpPr>
          <p:nvPr>
            <p:ph type="ftr" sz="quarter" idx="11"/>
          </p:nvPr>
        </p:nvSpPr>
        <p:spPr/>
        <p:txBody>
          <a:bodyPr/>
          <a:lstStyle/>
          <a:p>
            <a:r>
              <a:rPr lang="en-CA" smtClean="0"/>
              <a:t>Linear combinations</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6" name="Object 5"/>
          <p:cNvGraphicFramePr>
            <a:graphicFrameLocks noChangeAspect="1"/>
          </p:cNvGraphicFramePr>
          <p:nvPr>
            <p:extLst>
              <p:ext uri="{D42A27DB-BD31-4B8C-83A1-F6EECF244321}">
                <p14:modId xmlns:p14="http://schemas.microsoft.com/office/powerpoint/2010/main" val="497213624"/>
              </p:ext>
            </p:extLst>
          </p:nvPr>
        </p:nvGraphicFramePr>
        <p:xfrm>
          <a:off x="3429000" y="2038419"/>
          <a:ext cx="358775" cy="668337"/>
        </p:xfrm>
        <a:graphic>
          <a:graphicData uri="http://schemas.openxmlformats.org/presentationml/2006/ole">
            <mc:AlternateContent xmlns:mc="http://schemas.openxmlformats.org/markup-compatibility/2006">
              <mc:Choice xmlns:v="urn:schemas-microsoft-com:vml" Requires="v">
                <p:oleObj spid="_x0000_s165900" name="Equation" r:id="rId6" imgW="266400" imgH="609480" progId="Equation.DSMT4">
                  <p:embed/>
                </p:oleObj>
              </mc:Choice>
              <mc:Fallback>
                <p:oleObj name="Equation" r:id="rId6" imgW="266400" imgH="609480" progId="Equation.DSMT4">
                  <p:embed/>
                  <p:pic>
                    <p:nvPicPr>
                      <p:cNvPr id="0" name="Object 5"/>
                      <p:cNvPicPr>
                        <a:picLocks noChangeAspect="1" noChangeArrowheads="1"/>
                      </p:cNvPicPr>
                      <p:nvPr/>
                    </p:nvPicPr>
                    <p:blipFill>
                      <a:blip r:embed="rId7"/>
                      <a:srcRect/>
                      <a:stretch>
                        <a:fillRect/>
                      </a:stretch>
                    </p:blipFill>
                    <p:spPr bwMode="auto">
                      <a:xfrm>
                        <a:off x="3429000" y="2038419"/>
                        <a:ext cx="358775"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4268277397"/>
              </p:ext>
            </p:extLst>
          </p:nvPr>
        </p:nvGraphicFramePr>
        <p:xfrm>
          <a:off x="3657600" y="2743200"/>
          <a:ext cx="2306637" cy="668338"/>
        </p:xfrm>
        <a:graphic>
          <a:graphicData uri="http://schemas.openxmlformats.org/presentationml/2006/ole">
            <mc:AlternateContent xmlns:mc="http://schemas.openxmlformats.org/markup-compatibility/2006">
              <mc:Choice xmlns:v="urn:schemas-microsoft-com:vml" Requires="v">
                <p:oleObj spid="_x0000_s165901" name="Equation" r:id="rId8" imgW="1714320" imgH="609480" progId="Equation.DSMT4">
                  <p:embed/>
                </p:oleObj>
              </mc:Choice>
              <mc:Fallback>
                <p:oleObj name="Equation" r:id="rId8" imgW="1714320" imgH="609480" progId="Equation.DSMT4">
                  <p:embed/>
                  <p:pic>
                    <p:nvPicPr>
                      <p:cNvPr id="0" name=""/>
                      <p:cNvPicPr>
                        <a:picLocks noChangeAspect="1" noChangeArrowheads="1"/>
                      </p:cNvPicPr>
                      <p:nvPr/>
                    </p:nvPicPr>
                    <p:blipFill>
                      <a:blip r:embed="rId9"/>
                      <a:srcRect/>
                      <a:stretch>
                        <a:fillRect/>
                      </a:stretch>
                    </p:blipFill>
                    <p:spPr bwMode="auto">
                      <a:xfrm>
                        <a:off x="3657600" y="2743200"/>
                        <a:ext cx="2306637" cy="66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0" name="Audio 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710734950"/>
      </p:ext>
    </p:extLst>
  </p:cSld>
  <p:clrMapOvr>
    <a:masterClrMapping/>
  </p:clrMapOvr>
  <mc:AlternateContent xmlns:mc="http://schemas.openxmlformats.org/markup-compatibility/2006">
    <mc:Choice xmlns:p14="http://schemas.microsoft.com/office/powerpoint/2010/main" Requires="p14">
      <p:transition spd="slow" p14:dur="2000" advTm="26776"/>
    </mc:Choice>
    <mc:Fallback>
      <p:transition spd="slow" advTm="26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7|25"/>
</p:tagLst>
</file>

<file path=ppt/tags/tag2.xml><?xml version="1.0" encoding="utf-8"?>
<p:tagLst xmlns:a="http://schemas.openxmlformats.org/drawingml/2006/main" xmlns:r="http://schemas.openxmlformats.org/officeDocument/2006/relationships" xmlns:p="http://schemas.openxmlformats.org/presentationml/2006/main">
  <p:tag name="TIMING" val="|30|20.7"/>
</p:tagLst>
</file>

<file path=ppt/tags/tag3.xml><?xml version="1.0" encoding="utf-8"?>
<p:tagLst xmlns:a="http://schemas.openxmlformats.org/drawingml/2006/main" xmlns:r="http://schemas.openxmlformats.org/officeDocument/2006/relationships" xmlns:p="http://schemas.openxmlformats.org/presentationml/2006/main">
  <p:tag name="TIMING" val="|48.1|17.9"/>
</p:tagLst>
</file>

<file path=ppt/tags/tag4.xml><?xml version="1.0" encoding="utf-8"?>
<p:tagLst xmlns:a="http://schemas.openxmlformats.org/drawingml/2006/main" xmlns:r="http://schemas.openxmlformats.org/officeDocument/2006/relationships" xmlns:p="http://schemas.openxmlformats.org/presentationml/2006/main">
  <p:tag name="TIMING" val="|23.2|23.3"/>
</p:tagLst>
</file>

<file path=ppt/tags/tag5.xml><?xml version="1.0" encoding="utf-8"?>
<p:tagLst xmlns:a="http://schemas.openxmlformats.org/drawingml/2006/main" xmlns:r="http://schemas.openxmlformats.org/officeDocument/2006/relationships" xmlns:p="http://schemas.openxmlformats.org/presentationml/2006/main">
  <p:tag name="TIMING" val="|17.8"/>
</p:tagLst>
</file>

<file path=ppt/tags/tag6.xml><?xml version="1.0" encoding="utf-8"?>
<p:tagLst xmlns:a="http://schemas.openxmlformats.org/drawingml/2006/main" xmlns:r="http://schemas.openxmlformats.org/officeDocument/2006/relationships" xmlns:p="http://schemas.openxmlformats.org/presentationml/2006/main">
  <p:tag name="TIMING" val="|17.7|38.2"/>
</p:tagLst>
</file>

<file path=ppt/tags/tag7.xml><?xml version="1.0" encoding="utf-8"?>
<p:tagLst xmlns:a="http://schemas.openxmlformats.org/drawingml/2006/main" xmlns:r="http://schemas.openxmlformats.org/officeDocument/2006/relationships" xmlns:p="http://schemas.openxmlformats.org/presentationml/2006/main">
  <p:tag name="TIMING" val="|30|20.7"/>
</p:tagLst>
</file>

<file path=ppt/tags/tag8.xml><?xml version="1.0" encoding="utf-8"?>
<p:tagLst xmlns:a="http://schemas.openxmlformats.org/drawingml/2006/main" xmlns:r="http://schemas.openxmlformats.org/officeDocument/2006/relationships" xmlns:p="http://schemas.openxmlformats.org/presentationml/2006/main">
  <p:tag name="TIMING" val="|30|20.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18891</TotalTime>
  <Words>412</Words>
  <Application>Microsoft Office PowerPoint</Application>
  <PresentationFormat>On-screen Show (4:3)</PresentationFormat>
  <Paragraphs>102</Paragraphs>
  <Slides>15</Slides>
  <Notes>0</Notes>
  <HiddenSlides>0</HiddenSlides>
  <MMClips>15</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15</vt:i4>
      </vt:variant>
    </vt:vector>
  </HeadingPairs>
  <TitlesOfParts>
    <vt:vector size="17" baseType="lpstr">
      <vt:lpstr>Office Theme</vt:lpstr>
      <vt:lpstr>MathType 6.0 Equation</vt:lpstr>
      <vt:lpstr>2.3.4 Linear combinations of vectors</vt:lpstr>
      <vt:lpstr>Introduction</vt:lpstr>
      <vt:lpstr>Linear combinations</vt:lpstr>
      <vt:lpstr>Vector spaces</vt:lpstr>
      <vt:lpstr>Linear combinations are finite</vt:lpstr>
      <vt:lpstr>Finding linear combinations</vt:lpstr>
      <vt:lpstr>All possible linear combinations</vt:lpstr>
      <vt:lpstr>A single vector</vt:lpstr>
      <vt:lpstr>Averages</vt:lpstr>
      <vt:lpstr>Weighted averages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 Wilhelm Harder</cp:lastModifiedBy>
  <cp:revision>441</cp:revision>
  <dcterms:created xsi:type="dcterms:W3CDTF">2020-04-30T19:27:29Z</dcterms:created>
  <dcterms:modified xsi:type="dcterms:W3CDTF">2020-09-24T02:04:59Z</dcterms:modified>
</cp:coreProperties>
</file>